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4" r:id="rId2"/>
    <p:sldId id="375" r:id="rId3"/>
    <p:sldId id="37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262" r:id="rId38"/>
    <p:sldId id="265" r:id="rId39"/>
    <p:sldId id="264" r:id="rId40"/>
    <p:sldId id="36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76DA5-DEBC-467B-BF5F-113A5ABCC034}" v="1" dt="2023-03-14T06:20:26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d ahmed ali Khan" userId="08dcc134e75ba06d" providerId="LiveId" clId="{54C76DA5-DEBC-467B-BF5F-113A5ABCC034}"/>
    <pc:docChg chg="custSel addSld modSld">
      <pc:chgData name="Md ahmed ali Khan" userId="08dcc134e75ba06d" providerId="LiveId" clId="{54C76DA5-DEBC-467B-BF5F-113A5ABCC034}" dt="2023-03-14T06:20:26.553" v="5" actId="27636"/>
      <pc:docMkLst>
        <pc:docMk/>
      </pc:docMkLst>
      <pc:sldChg chg="new">
        <pc:chgData name="Md ahmed ali Khan" userId="08dcc134e75ba06d" providerId="LiveId" clId="{54C76DA5-DEBC-467B-BF5F-113A5ABCC034}" dt="2023-03-14T06:20:10.918" v="0" actId="680"/>
        <pc:sldMkLst>
          <pc:docMk/>
          <pc:sldMk cId="2162525702" sldId="256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260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262"/>
        </pc:sldMkLst>
      </pc:sldChg>
      <pc:sldChg chg="modSp add mod">
        <pc:chgData name="Md ahmed ali Khan" userId="08dcc134e75ba06d" providerId="LiveId" clId="{54C76DA5-DEBC-467B-BF5F-113A5ABCC034}" dt="2023-03-14T06:20:26.553" v="5" actId="27636"/>
        <pc:sldMkLst>
          <pc:docMk/>
          <pc:sldMk cId="0" sldId="264"/>
        </pc:sldMkLst>
        <pc:spChg chg="mod">
          <ac:chgData name="Md ahmed ali Khan" userId="08dcc134e75ba06d" providerId="LiveId" clId="{54C76DA5-DEBC-467B-BF5F-113A5ABCC034}" dt="2023-03-14T06:20:26.553" v="5" actId="27636"/>
          <ac:spMkLst>
            <pc:docMk/>
            <pc:sldMk cId="0" sldId="264"/>
            <ac:spMk id="2" creationId="{94842814-9AF8-C9F9-9FDD-FB14196849E8}"/>
          </ac:spMkLst>
        </pc:spChg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265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28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29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30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31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32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33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34"/>
        </pc:sldMkLst>
      </pc:sldChg>
      <pc:sldChg chg="modSp add mod">
        <pc:chgData name="Md ahmed ali Khan" userId="08dcc134e75ba06d" providerId="LiveId" clId="{54C76DA5-DEBC-467B-BF5F-113A5ABCC034}" dt="2023-03-14T06:20:26.462" v="2" actId="27636"/>
        <pc:sldMkLst>
          <pc:docMk/>
          <pc:sldMk cId="0" sldId="335"/>
        </pc:sldMkLst>
        <pc:spChg chg="mod">
          <ac:chgData name="Md ahmed ali Khan" userId="08dcc134e75ba06d" providerId="LiveId" clId="{54C76DA5-DEBC-467B-BF5F-113A5ABCC034}" dt="2023-03-14T06:20:26.462" v="2" actId="27636"/>
          <ac:spMkLst>
            <pc:docMk/>
            <pc:sldMk cId="0" sldId="335"/>
            <ac:spMk id="184322" creationId="{1AD70542-4FCA-285E-BFAB-E2FB263972CF}"/>
          </ac:spMkLst>
        </pc:spChg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36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37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38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39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40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41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42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43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44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45"/>
        </pc:sldMkLst>
      </pc:sldChg>
      <pc:sldChg chg="modSp add mod">
        <pc:chgData name="Md ahmed ali Khan" userId="08dcc134e75ba06d" providerId="LiveId" clId="{54C76DA5-DEBC-467B-BF5F-113A5ABCC034}" dt="2023-03-14T06:20:26.488" v="3" actId="27636"/>
        <pc:sldMkLst>
          <pc:docMk/>
          <pc:sldMk cId="0" sldId="346"/>
        </pc:sldMkLst>
        <pc:spChg chg="mod">
          <ac:chgData name="Md ahmed ali Khan" userId="08dcc134e75ba06d" providerId="LiveId" clId="{54C76DA5-DEBC-467B-BF5F-113A5ABCC034}" dt="2023-03-14T06:20:26.488" v="3" actId="27636"/>
          <ac:spMkLst>
            <pc:docMk/>
            <pc:sldMk cId="0" sldId="346"/>
            <ac:spMk id="195587" creationId="{198896F8-3813-385E-1348-5F910E9D5717}"/>
          </ac:spMkLst>
        </pc:spChg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47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48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49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50"/>
        </pc:sldMkLst>
      </pc:sldChg>
      <pc:sldChg chg="modSp add mod">
        <pc:chgData name="Md ahmed ali Khan" userId="08dcc134e75ba06d" providerId="LiveId" clId="{54C76DA5-DEBC-467B-BF5F-113A5ABCC034}" dt="2023-03-14T06:20:26.509" v="4" actId="27636"/>
        <pc:sldMkLst>
          <pc:docMk/>
          <pc:sldMk cId="0" sldId="351"/>
        </pc:sldMkLst>
        <pc:spChg chg="mod">
          <ac:chgData name="Md ahmed ali Khan" userId="08dcc134e75ba06d" providerId="LiveId" clId="{54C76DA5-DEBC-467B-BF5F-113A5ABCC034}" dt="2023-03-14T06:20:26.509" v="4" actId="27636"/>
          <ac:spMkLst>
            <pc:docMk/>
            <pc:sldMk cId="0" sldId="351"/>
            <ac:spMk id="200706" creationId="{539748FA-B932-371B-8409-9EB7A597599F}"/>
          </ac:spMkLst>
        </pc:spChg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52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53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54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55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56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57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58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59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60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61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74"/>
        </pc:sldMkLst>
      </pc:sldChg>
      <pc:sldChg chg="add">
        <pc:chgData name="Md ahmed ali Khan" userId="08dcc134e75ba06d" providerId="LiveId" clId="{54C76DA5-DEBC-467B-BF5F-113A5ABCC034}" dt="2023-03-14T06:20:26.342" v="1"/>
        <pc:sldMkLst>
          <pc:docMk/>
          <pc:sldMk cId="0" sldId="3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612007-E57E-97B2-5A09-E34248F4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0EF377-FFED-8260-FC1C-76B7E08DA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BD4278-1F25-8682-7DF1-AF2C6B28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42B9-ADEC-4F20-AA98-247D0DC6A6D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A79030-644F-769B-B5CE-916DB545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686A45-05EF-64A1-73FB-51B85C2CB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139-7A7A-4ADB-AFED-F8786C3A05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5361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910B54-95AE-3678-3B60-CADD68DDD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9F68E6C-729C-551A-A5D4-0F5A34F28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0C136A-520D-CA1A-A5D5-5EFADE0AB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42B9-ADEC-4F20-AA98-247D0DC6A6D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D6E8CD-8D15-F43B-68B7-6733E70C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8CAEE6-2D89-EB1F-BDCC-C2D23027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139-7A7A-4ADB-AFED-F8786C3A05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7853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0319280-AC8D-7069-DECE-5CEAFAA29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052085C-8BA1-1E1A-8BAC-FBA0BBEF0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0B5B6B-C312-9EB5-9C61-D1AABAED2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42B9-ADEC-4F20-AA98-247D0DC6A6D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EDF36D-7951-A3BC-A5F9-BE368E54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166065-DA43-FF29-3B2B-1CF3B56F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139-7A7A-4ADB-AFED-F8786C3A05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7401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F3BCC0-8B30-AD42-84F5-66CACD87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687585-532E-CA0F-C97A-EAE353BB7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310B802-C9E1-866C-F9FD-1AC82BEA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42B9-ADEC-4F20-AA98-247D0DC6A6D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058935-82D2-3074-FE4B-6E08784F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0FBB0B-A604-05CF-9934-DA7FDF45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139-7A7A-4ADB-AFED-F8786C3A05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8909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BE8D1-BEF7-7F43-1985-58E9503EB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C45049-8149-5283-FCF1-062DD7BC1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42C9DE-D7DB-8A6B-4C66-E00D594BB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42B9-ADEC-4F20-AA98-247D0DC6A6D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38E0E2-4BAB-D32A-E8E6-7AFBE572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DB3688-7A30-40C6-6ACF-41254B24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139-7A7A-4ADB-AFED-F8786C3A05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1508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C2983A-9155-182B-AF95-B9055BD2E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F86AB0-5068-1947-F4EB-66DAA5581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8710E5-48ED-C211-C38B-D5C6560A7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5C89BC-8EB0-A425-6B9E-1FE91D74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42B9-ADEC-4F20-AA98-247D0DC6A6D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8F3638-A458-3A26-29D0-7A98ECA2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2DA377-E751-53F7-A5FD-5F6E0FD9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139-7A7A-4ADB-AFED-F8786C3A05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9609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4473AF-9CF0-2FB6-C760-28E3875C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7BE3311-091C-4355-A620-6A1439AF5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262AD7-D6C0-4828-1B09-457AC063A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E24A6DB-9612-DE00-4070-8EF3C66A1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3ADE98B-4337-F722-AC00-5C1DAF619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9BDF305-1EE9-8F41-2861-1B8293AA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42B9-ADEC-4F20-AA98-247D0DC6A6D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D44F490-B97B-303D-89F3-AEF3622F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9500C43-7078-B444-87C0-CB051EA96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139-7A7A-4ADB-AFED-F8786C3A05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790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751801-E559-1F8A-6564-70BFFBF7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5B38DDB-23DD-5572-1FDC-69681CA9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42B9-ADEC-4F20-AA98-247D0DC6A6D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7574143-3F7F-2AA6-2F89-A35AF121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A6EE8D7-FDA2-DA41-6EE9-C72FD321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139-7A7A-4ADB-AFED-F8786C3A05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986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AE6D6FA-DC2B-0209-8690-3F1F1BC4B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42B9-ADEC-4F20-AA98-247D0DC6A6D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883E809-5309-14BF-6E29-8CC63E5A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4553E3F-A8B4-FE23-A441-2C004249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139-7A7A-4ADB-AFED-F8786C3A05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737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BA5A9E-9BCF-46D6-0A13-5BCA9042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BCD965-51F0-3F7F-8981-B1EB5DD8C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A5C4EF3-9765-727D-343F-5322B6842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EE42FF-8243-2F50-61E2-5C7B09DDD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42B9-ADEC-4F20-AA98-247D0DC6A6D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5DB4F2-4253-02AD-075E-E38BB2FA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816DB87-BEED-9249-0BA0-09058DD5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139-7A7A-4ADB-AFED-F8786C3A05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2236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D499C5-DA4E-44E8-369D-FDD507EB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E5A8098-9C48-B15F-3A70-1EBD08D5B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C61DD08-AE36-7957-870C-7AFF07803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D7C3B39-3682-B5FF-0611-2B7699DA9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42B9-ADEC-4F20-AA98-247D0DC6A6D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602BD6-1172-9705-7C7C-A63FB8C2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B83E6C-34E5-157D-04DC-A7E048E0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F139-7A7A-4ADB-AFED-F8786C3A05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3304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7B1BEA9-610E-C323-045A-A874B7C0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062FA4-B9F7-0755-DCB9-9026D3E98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11A455-FCA5-569B-9FEC-722998056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842B9-ADEC-4F20-AA98-247D0DC6A6DA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F6A0D2-B9FE-EA35-4D97-F92B5FF62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E370B-D7FA-2ECD-F173-DBE166F85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F139-7A7A-4ADB-AFED-F8786C3A053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6603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>
            <a:extLst>
              <a:ext uri="{FF2B5EF4-FFF2-40B4-BE49-F238E27FC236}">
                <a16:creationId xmlns="" xmlns:a16="http://schemas.microsoft.com/office/drawing/2014/main" id="{F61CFF37-C2F2-E270-B5B7-EBD541493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9" y="1143001"/>
            <a:ext cx="74882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10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30723" name="TextBox 3">
            <a:extLst>
              <a:ext uri="{FF2B5EF4-FFF2-40B4-BE49-F238E27FC236}">
                <a16:creationId xmlns="" xmlns:a16="http://schemas.microsoft.com/office/drawing/2014/main" id="{2240A463-6527-9546-8B0B-6CFBEC6C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9" y="2708275"/>
            <a:ext cx="1018332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100" dirty="0">
                <a:latin typeface="Book Antiqua" panose="02040602050305030304" pitchFamily="18" charset="0"/>
              </a:rPr>
              <a:t>TITLE OF THE TOPIC : FUNDAMENTALS OF TOOTH PREPARATION</a:t>
            </a:r>
          </a:p>
        </p:txBody>
      </p:sp>
      <p:sp>
        <p:nvSpPr>
          <p:cNvPr id="30724" name="TextBox 5">
            <a:extLst>
              <a:ext uri="{FF2B5EF4-FFF2-40B4-BE49-F238E27FC236}">
                <a16:creationId xmlns="" xmlns:a16="http://schemas.microsoft.com/office/drawing/2014/main" id="{CDC1946D-1721-E13D-FC1D-29DA89265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5143500"/>
            <a:ext cx="85455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100">
                <a:latin typeface="Book Antiqua" panose="02040602050305030304" pitchFamily="18" charset="0"/>
              </a:rPr>
              <a:t>DEPARTMENT OF  CONSERVATIVE DENTISTRY AND ENDODONTICS</a:t>
            </a:r>
          </a:p>
        </p:txBody>
      </p:sp>
      <p:pic>
        <p:nvPicPr>
          <p:cNvPr id="30725" name="Picture 6">
            <a:extLst>
              <a:ext uri="{FF2B5EF4-FFF2-40B4-BE49-F238E27FC236}">
                <a16:creationId xmlns="" xmlns:a16="http://schemas.microsoft.com/office/drawing/2014/main" id="{3468782B-0802-2BBE-96BF-DE116901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>
            <a:fillRect/>
          </a:stretch>
        </p:blipFill>
        <p:spPr bwMode="auto">
          <a:xfrm>
            <a:off x="1524001" y="846138"/>
            <a:ext cx="139382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4776A91-AC72-A275-33E5-3C9673BE1B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48200" y="6243638"/>
            <a:ext cx="2895600" cy="457200"/>
          </a:xfrm>
        </p:spPr>
        <p:txBody>
          <a:bodyPr/>
          <a:lstStyle/>
          <a:p>
            <a:pPr algn="ctr">
              <a:defRPr/>
            </a:pPr>
            <a:fld id="{4709F9AE-D391-4721-940E-2B585621F7B2}" type="slidenum">
              <a:rPr lang="en-US">
                <a:latin typeface="Arial" charset="0"/>
              </a:rPr>
              <a:pPr algn="ctr">
                <a:defRPr/>
              </a:pPr>
              <a:t>1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="" xmlns:a16="http://schemas.microsoft.com/office/drawing/2014/main" id="{2437C206-77C5-22BB-1B99-E8009D82E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Principles 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="" xmlns:a16="http://schemas.microsoft.com/office/drawing/2014/main" id="{B5FAC445-51C2-170D-B61E-C5885626A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/>
              <a:t>Retention needs are related to the restorative material used, the principles of primary retention form vary depending on the material used.</a:t>
            </a:r>
          </a:p>
          <a:p>
            <a:pPr eaLnBrk="1" hangingPunct="1">
              <a:defRPr/>
            </a:pPr>
            <a:r>
              <a:rPr lang="en-US" sz="2400" dirty="0"/>
              <a:t>For amalgam in class I &amp; II conventional preparations  - retention by </a:t>
            </a:r>
          </a:p>
          <a:p>
            <a:pPr marL="0" indent="0">
              <a:buNone/>
              <a:defRPr/>
            </a:pPr>
            <a:r>
              <a:rPr lang="en-US" sz="2400" dirty="0"/>
              <a:t>    - developing external tooth walls that   converge </a:t>
            </a:r>
            <a:r>
              <a:rPr lang="en-US" sz="2400" dirty="0" err="1"/>
              <a:t>occlusally</a:t>
            </a:r>
            <a:r>
              <a:rPr lang="en-US" sz="2400" dirty="0"/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    - </a:t>
            </a:r>
            <a:r>
              <a:rPr lang="en-US" sz="2400" dirty="0" err="1"/>
              <a:t>occlusal</a:t>
            </a:r>
            <a:r>
              <a:rPr lang="en-US" sz="2400" dirty="0"/>
              <a:t> dovetail in class II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    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="" xmlns:a16="http://schemas.microsoft.com/office/drawing/2014/main" id="{86E7A429-9396-2041-F5F1-7DC6E60D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4114800"/>
            <a:ext cx="23653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="" xmlns:a16="http://schemas.microsoft.com/office/drawing/2014/main" id="{1AD70542-4FCA-285E-BFAB-E2FB263972C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685800"/>
            <a:ext cx="8305800" cy="5715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For composite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  - retained in the tooth by micromechanical bond that develops between the material and etched and primed prepared tooth structure.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   - in class V composite tooth preparation on the root surface, groove retention in addition to the use of a bonding system.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   - many composite tooth preparation have beveled or flared enamel marginal configuration.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="" xmlns:a16="http://schemas.microsoft.com/office/drawing/2014/main" id="{F2A969E6-7E1E-2194-1699-E376196F2F5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9906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For cast metal </a:t>
            </a:r>
            <a:r>
              <a:rPr lang="en-US" dirty="0" err="1">
                <a:solidFill>
                  <a:srgbClr val="FFFF00"/>
                </a:solidFill>
              </a:rPr>
              <a:t>intracoronal</a:t>
            </a:r>
            <a:r>
              <a:rPr lang="en-US" dirty="0">
                <a:solidFill>
                  <a:srgbClr val="FFFF00"/>
                </a:solidFill>
              </a:rPr>
              <a:t> restorations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- </a:t>
            </a:r>
            <a:r>
              <a:rPr lang="en-US" sz="2400" dirty="0"/>
              <a:t>it rely primarily on almost parallel vertical walls or an appropriate small angle of divergence (2 to 5 degrees per wall) from the line of draw that will enhance retention form.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   - the degree of divergence primarily depends on the length of prepared walls.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   - </a:t>
            </a:r>
            <a:r>
              <a:rPr lang="en-US" sz="2400" dirty="0" err="1"/>
              <a:t>occlusal</a:t>
            </a:r>
            <a:r>
              <a:rPr lang="en-US" sz="2400" dirty="0"/>
              <a:t> dovetail.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="" xmlns:a16="http://schemas.microsoft.com/office/drawing/2014/main" id="{5BE308A0-32D4-CEF2-02A2-C6DD0E2A4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Convenience Form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="" xmlns:a16="http://schemas.microsoft.com/office/drawing/2014/main" id="{F0F061A2-1490-51FA-5233-1794C9EA9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0" y="1828800"/>
            <a:ext cx="7735888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Convenience form is that shape or form of the preparation that provides for adequate observation, accessibility, and ease of operation in preparing and restoring the tooth.</a:t>
            </a:r>
          </a:p>
          <a:p>
            <a:pPr eaLnBrk="1" hangingPunct="1">
              <a:defRPr/>
            </a:pPr>
            <a:r>
              <a:rPr lang="en-US" sz="2400" dirty="0"/>
              <a:t>In preparations for gold foil, convenience form includes establishing convenience points for the starting of foil condensation.</a:t>
            </a:r>
          </a:p>
          <a:p>
            <a:pPr eaLnBrk="1" hangingPunct="1">
              <a:defRPr/>
            </a:pPr>
            <a:r>
              <a:rPr lang="en-US" sz="2400" dirty="0"/>
              <a:t>The </a:t>
            </a:r>
            <a:r>
              <a:rPr lang="en-US" sz="2400" dirty="0" err="1"/>
              <a:t>occlusal</a:t>
            </a:r>
            <a:r>
              <a:rPr lang="en-US" sz="2400" dirty="0"/>
              <a:t> divergence of vertical walls for class II cast restorations may be considered as convenience form.</a:t>
            </a:r>
          </a:p>
          <a:p>
            <a:pPr eaLnBrk="1" hangingPunct="1">
              <a:defRPr/>
            </a:pPr>
            <a:r>
              <a:rPr lang="en-US" sz="2400" dirty="0"/>
              <a:t>Extending proximal preparations beyond proximal contacts is also a convenience form.  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="" xmlns:a16="http://schemas.microsoft.com/office/drawing/2014/main" id="{389EFC72-6E7C-AE44-0623-7343AB6F1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Final tooth preparation stage 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="" xmlns:a16="http://schemas.microsoft.com/office/drawing/2014/main" id="{AA33B30E-C613-9B30-962B-588E10831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     Step5: Removal of any remaining infected dentin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                and/or old restorative material, if indicated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     Step6: Pulp protection, if indicated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     Step7: Secondary resistance &amp; retention form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     Step8: Procedures for finishing external walls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     Step9: Final procedures: cleaning, inspecting,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                sealing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="" xmlns:a16="http://schemas.microsoft.com/office/drawing/2014/main" id="{02225016-62C7-05A5-B8F3-792BEF59E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74664"/>
            <a:ext cx="8229600" cy="942975"/>
          </a:xfrm>
        </p:spPr>
        <p:txBody>
          <a:bodyPr/>
          <a:lstStyle/>
          <a:p>
            <a:pPr eaLnBrk="1" hangingPunct="1">
              <a:defRPr/>
            </a:pPr>
            <a:endParaRPr lang="en-US" sz="3200" dirty="0"/>
          </a:p>
        </p:txBody>
      </p:sp>
      <p:sp>
        <p:nvSpPr>
          <p:cNvPr id="188419" name="Rectangle 3">
            <a:extLst>
              <a:ext uri="{FF2B5EF4-FFF2-40B4-BE49-F238E27FC236}">
                <a16:creationId xmlns="" xmlns:a16="http://schemas.microsoft.com/office/drawing/2014/main" id="{F01C8BC1-2F91-F165-E806-A78E33BC2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590801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Removal of any remaining enamel pit or fissure, infected dentin, and/or old restorative material is the elimination of any infected carious tooth structure or faulty restorative material left in the tooth after initial tooth preparation.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="" xmlns:a16="http://schemas.microsoft.com/office/drawing/2014/main" id="{5F3082AD-81B2-2BFD-7A05-990B4AB4C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Any remaining old restorative material should be removed if any of the following conditions are present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="" xmlns:a16="http://schemas.microsoft.com/office/drawing/2014/main" id="{C2FDF7B9-9161-29D6-CBB9-29F849243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   - the old material may affect negatively the esthetic result of the new restoration.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   - the old material may compromise the amount of anticipated needed retention.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   - radiographic evidence indicates caries is under the old material.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   - the tooth pulp was symptomatic preoperatively.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   - the periphery of the remaining old restorative material is not intact.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="" xmlns:a16="http://schemas.microsoft.com/office/drawing/2014/main" id="{83F84903-D196-4066-E5AD-DB006DF17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Techniques 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="" xmlns:a16="http://schemas.microsoft.com/office/drawing/2014/main" id="{FFDEBD00-4852-64E3-86D7-F4F97DE14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/>
              <a:t>After proper initial tooth preparation, if a small amount of infected carious material remains, only this material should be removed , leaving a rounded, concave area in the wall.</a:t>
            </a:r>
          </a:p>
          <a:p>
            <a:pPr eaLnBrk="1" hangingPunct="1">
              <a:defRPr/>
            </a:pPr>
            <a:r>
              <a:rPr lang="en-US" sz="2400" dirty="0"/>
              <a:t>In large preparations with extensive soft caries, the removal of infected dentin may be accomplished early in the initial tooth preparation.</a:t>
            </a:r>
          </a:p>
          <a:p>
            <a:pPr eaLnBrk="1" hangingPunct="1">
              <a:defRPr/>
            </a:pPr>
            <a:r>
              <a:rPr lang="en-US" sz="2400" dirty="0"/>
              <a:t>If patient has numerous teeth with extensive caries, then the removal of caries is indicated early in tooth preparation.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="" xmlns:a16="http://schemas.microsoft.com/office/drawing/2014/main" id="{40E4823F-13D9-EA2B-4613-3C11158C742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6670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Large areas of soft caries usually are best removed with spoon excavators.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Removal of harder, heavily discolored dentin with the use of a round carbide bur, in a high speed </a:t>
            </a:r>
            <a:r>
              <a:rPr lang="en-US" dirty="0" err="1"/>
              <a:t>handpiece</a:t>
            </a:r>
            <a:r>
              <a:rPr lang="en-US" dirty="0"/>
              <a:t>, with air coolant and slow speed.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Removal of remaining old restorative material, when indicated, also is accomplished with use of a round carbide bur, at slow speed with air or air-water coolant.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="" xmlns:a16="http://schemas.microsoft.com/office/drawing/2014/main" id="{762A746E-9ED8-4498-5CA7-3393C40F6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Pulp protection, if indicated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="" xmlns:a16="http://schemas.microsoft.com/office/drawing/2014/main" id="{9D0DA96A-CE9D-A944-7606-6DE8756C4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/>
              <a:t>Liners and bases – to protect pulp or to aid </a:t>
            </a:r>
            <a:r>
              <a:rPr lang="en-US" sz="2400" dirty="0" err="1"/>
              <a:t>pulpal</a:t>
            </a:r>
            <a:r>
              <a:rPr lang="en-US" sz="2400" dirty="0"/>
              <a:t> recovery or both</a:t>
            </a:r>
          </a:p>
          <a:p>
            <a:pPr eaLnBrk="1" hangingPunct="1">
              <a:defRPr/>
            </a:pPr>
            <a:r>
              <a:rPr lang="en-US" sz="2400" dirty="0"/>
              <a:t>When the thickness of the remaining dentin is minimal, heat generated by injudicious cutting can result in a </a:t>
            </a:r>
            <a:r>
              <a:rPr lang="en-US" sz="2400" dirty="0" err="1"/>
              <a:t>pulpal</a:t>
            </a:r>
            <a:r>
              <a:rPr lang="en-US" sz="2400" dirty="0"/>
              <a:t> burn lesion, an abscess formation or </a:t>
            </a:r>
            <a:r>
              <a:rPr lang="en-US" sz="2400" dirty="0" err="1"/>
              <a:t>pulpal</a:t>
            </a:r>
            <a:r>
              <a:rPr lang="en-US" sz="2400" dirty="0"/>
              <a:t> necrosis.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67B4E563-921B-C5D9-94B6-14C9F3C88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676" y="411164"/>
            <a:ext cx="6945313" cy="827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A521E7B2-6A65-8E1A-BB4E-B59240175EF1}"/>
              </a:ext>
            </a:extLst>
          </p:cNvPr>
          <p:cNvGraphicFramePr>
            <a:graphicFrameLocks noGrp="1"/>
          </p:cNvGraphicFramePr>
          <p:nvPr/>
        </p:nvGraphicFramePr>
        <p:xfrm>
          <a:off x="2057401" y="1701800"/>
          <a:ext cx="7673975" cy="3632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3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42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43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2765">
                <a:tc>
                  <a:txBody>
                    <a:bodyPr/>
                    <a:lstStyle/>
                    <a:p>
                      <a:r>
                        <a:rPr lang="en-US" sz="1400" dirty="0"/>
                        <a:t>Core areas* </a:t>
                      </a: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Domain</a:t>
                      </a:r>
                      <a:r>
                        <a:rPr lang="en-US" sz="1400" baseline="0" dirty="0"/>
                        <a:t> **</a:t>
                      </a:r>
                      <a:endParaRPr lang="en-US" sz="1400" dirty="0"/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Category #</a:t>
                      </a:r>
                    </a:p>
                  </a:txBody>
                  <a:tcPr marL="68576" marR="68576" marT="34288" marB="3428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4988">
                <a:tc>
                  <a:txBody>
                    <a:bodyPr/>
                    <a:lstStyle/>
                    <a:p>
                      <a:r>
                        <a:rPr lang="en-US" sz="1400" dirty="0" err="1"/>
                        <a:t>Enameloplasty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Primary resistance form</a:t>
                      </a:r>
                    </a:p>
                    <a:p>
                      <a:r>
                        <a:rPr lang="en-US" sz="1400" dirty="0"/>
                        <a:t>Primary retention form</a:t>
                      </a: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COGNITIVE</a:t>
                      </a: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MUST KNOW</a:t>
                      </a:r>
                    </a:p>
                  </a:txBody>
                  <a:tcPr marL="68576" marR="68576" marT="34288" marB="3428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95793">
                <a:tc>
                  <a:txBody>
                    <a:bodyPr/>
                    <a:lstStyle/>
                    <a:p>
                      <a:r>
                        <a:rPr lang="en-US" sz="1400" dirty="0"/>
                        <a:t>Techniques</a:t>
                      </a:r>
                    </a:p>
                    <a:p>
                      <a:r>
                        <a:rPr lang="en-US" sz="1400" dirty="0" err="1"/>
                        <a:t>Convinence</a:t>
                      </a:r>
                      <a:r>
                        <a:rPr lang="en-US" sz="1400" dirty="0"/>
                        <a:t> form</a:t>
                      </a: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PSYCHOMOTOR</a:t>
                      </a: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NICE TO KNOW</a:t>
                      </a:r>
                    </a:p>
                  </a:txBody>
                  <a:tcPr marL="68576" marR="68576" marT="34288" marB="3428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8654">
                <a:tc>
                  <a:txBody>
                    <a:bodyPr/>
                    <a:lstStyle/>
                    <a:p>
                      <a:r>
                        <a:rPr lang="en-US" sz="1400" dirty="0"/>
                        <a:t>Liners </a:t>
                      </a:r>
                    </a:p>
                    <a:p>
                      <a:r>
                        <a:rPr lang="en-US" sz="1400" dirty="0"/>
                        <a:t>Bases </a:t>
                      </a:r>
                    </a:p>
                    <a:p>
                      <a:r>
                        <a:rPr lang="en-US" sz="1400" dirty="0"/>
                        <a:t>varnish</a:t>
                      </a: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AFFECTIVE</a:t>
                      </a:r>
                    </a:p>
                  </a:txBody>
                  <a:tcPr marL="68576" marR="68576" marT="34288" marB="3428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DESIRE TO KNOW</a:t>
                      </a:r>
                    </a:p>
                  </a:txBody>
                  <a:tcPr marL="68576" marR="68576" marT="34288" marB="3428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9F47D59-9EC3-05E4-BD50-C26AC0215E41}"/>
              </a:ext>
            </a:extLst>
          </p:cNvPr>
          <p:cNvSpPr txBox="1"/>
          <p:nvPr/>
        </p:nvSpPr>
        <p:spPr>
          <a:xfrm>
            <a:off x="2209801" y="5529263"/>
            <a:ext cx="621506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*Subtopic of importance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**  Cognitive, Psychomotor   or Affective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# Must know , Nice to know  &amp; Desire to know </a:t>
            </a:r>
          </a:p>
          <a:p>
            <a:pPr>
              <a:defRPr/>
            </a:pPr>
            <a:r>
              <a:rPr lang="en-US" sz="2100" dirty="0"/>
              <a:t>( Table to be prepared as per the above format )</a:t>
            </a:r>
          </a:p>
        </p:txBody>
      </p:sp>
      <p:sp>
        <p:nvSpPr>
          <p:cNvPr id="31770" name="Rectangle 3">
            <a:extLst>
              <a:ext uri="{FF2B5EF4-FFF2-40B4-BE49-F238E27FC236}">
                <a16:creationId xmlns="" xmlns:a16="http://schemas.microsoft.com/office/drawing/2014/main" id="{1B958513-96C2-A09B-7B49-DA617EA2A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1333500"/>
            <a:ext cx="73469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;</a:t>
            </a:r>
            <a:endParaRPr lang="en-US" altLang="en-US" sz="210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8662414-BCFA-5A79-8533-878EA14C88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48200" y="6243638"/>
            <a:ext cx="2895600" cy="457200"/>
          </a:xfrm>
        </p:spPr>
        <p:txBody>
          <a:bodyPr/>
          <a:lstStyle/>
          <a:p>
            <a:pPr algn="ctr">
              <a:defRPr/>
            </a:pPr>
            <a:fld id="{699DFD0B-EDE6-4F84-9B7D-D8C0EBB0750B}" type="slidenum">
              <a:rPr lang="en-US">
                <a:latin typeface="Arial" charset="0"/>
              </a:rPr>
              <a:pPr algn="ctr">
                <a:defRPr/>
              </a:pPr>
              <a:t>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="" xmlns:a16="http://schemas.microsoft.com/office/drawing/2014/main" id="{67FB34EF-A07C-41F3-5ACD-C1138FB68EB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6670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Other </a:t>
            </a:r>
            <a:r>
              <a:rPr lang="en-US" dirty="0" err="1"/>
              <a:t>pulpal</a:t>
            </a:r>
            <a:r>
              <a:rPr lang="en-US" dirty="0"/>
              <a:t> irritants</a:t>
            </a:r>
          </a:p>
          <a:p>
            <a:pPr eaLnBrk="1" hangingPunct="1">
              <a:defRPr/>
            </a:pPr>
            <a:r>
              <a:rPr lang="en-US" sz="2400" dirty="0"/>
              <a:t>Some ingredients of various materials</a:t>
            </a:r>
          </a:p>
          <a:p>
            <a:pPr eaLnBrk="1" hangingPunct="1">
              <a:defRPr/>
            </a:pPr>
            <a:r>
              <a:rPr lang="en-US" sz="2400" dirty="0"/>
              <a:t>Thermal changes conducted through restorative materials</a:t>
            </a:r>
          </a:p>
          <a:p>
            <a:pPr eaLnBrk="1" hangingPunct="1">
              <a:defRPr/>
            </a:pPr>
            <a:r>
              <a:rPr lang="en-US" sz="2400" dirty="0"/>
              <a:t>Forces transmitted through materials to the dentin</a:t>
            </a:r>
          </a:p>
          <a:p>
            <a:pPr eaLnBrk="1" hangingPunct="1">
              <a:defRPr/>
            </a:pPr>
            <a:r>
              <a:rPr lang="en-US" sz="2400" dirty="0"/>
              <a:t>Galvanic shock; and</a:t>
            </a:r>
          </a:p>
          <a:p>
            <a:pPr eaLnBrk="1" hangingPunct="1">
              <a:defRPr/>
            </a:pPr>
            <a:r>
              <a:rPr lang="en-US" sz="2400" dirty="0"/>
              <a:t>The ingress of noxious products and bacteria through </a:t>
            </a:r>
            <a:r>
              <a:rPr lang="en-US" sz="2400" dirty="0" err="1"/>
              <a:t>microleakage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="" xmlns:a16="http://schemas.microsoft.com/office/drawing/2014/main" id="{790AF41F-538E-DF18-E13F-E5B5C17068D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14600" y="20574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Selection of liner or base should be based on an assessment of the anatomic, physiologic, &amp; biologic response characteristics of the pulp, as well as physical &amp; chemical properties of the considered material.</a:t>
            </a:r>
            <a:r>
              <a:rPr lang="en-US" dirty="0"/>
              <a:t>  </a:t>
            </a:r>
          </a:p>
        </p:txBody>
      </p:sp>
      <p:pic>
        <p:nvPicPr>
          <p:cNvPr id="50179" name="Picture 3">
            <a:extLst>
              <a:ext uri="{FF2B5EF4-FFF2-40B4-BE49-F238E27FC236}">
                <a16:creationId xmlns="" xmlns:a16="http://schemas.microsoft.com/office/drawing/2014/main" id="{DF2888E2-8EE0-454E-2DB3-465387EF8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2400"/>
            <a:ext cx="7010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="" xmlns:a16="http://schemas.microsoft.com/office/drawing/2014/main" id="{7BEA6D1B-36B6-5533-2F12-9017ED4AF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/>
              <a:t>Liners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="" xmlns:a16="http://schemas.microsoft.com/office/drawing/2014/main" id="{198896F8-3813-385E-1348-5F910E9D571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19812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400" dirty="0"/>
              <a:t>Liners – </a:t>
            </a:r>
            <a:r>
              <a:rPr lang="en-US" dirty="0"/>
              <a:t>those volatile or aqueous suspensions or dispersions of zinc oxide or calcium hydroxide that can be applied to a tooth surface in a relatively thin film and are used to affect a particular </a:t>
            </a:r>
            <a:r>
              <a:rPr lang="en-US" dirty="0" err="1"/>
              <a:t>pulpal</a:t>
            </a:r>
            <a:r>
              <a:rPr lang="en-US" dirty="0"/>
              <a:t> response.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Liners also may provide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A barrier that protects the dentin from noxious agent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Initial electrical insulation, and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Some thermal protection.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="" xmlns:a16="http://schemas.microsoft.com/office/drawing/2014/main" id="{048A89D0-6E01-2775-C886-741083CE5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/>
              <a:t>Bases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="" xmlns:a16="http://schemas.microsoft.com/office/drawing/2014/main" id="{6565DDCF-6935-22C3-6662-661EE0DCA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0800" y="16764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/>
              <a:t>Bases – </a:t>
            </a:r>
            <a:r>
              <a:rPr lang="en-US" sz="2400" dirty="0"/>
              <a:t>those cements commonly used in thicker dimensions beneath permanent restorations to provide for mechanical, chemical and thermal protection of the pulp.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Examples – zinc phosphate, zinc oxide-</a:t>
            </a:r>
            <a:r>
              <a:rPr lang="en-US" sz="2400" dirty="0" err="1"/>
              <a:t>eugenol</a:t>
            </a:r>
            <a:r>
              <a:rPr lang="en-US" sz="2400" dirty="0"/>
              <a:t>, calcium hydroxide, </a:t>
            </a:r>
            <a:r>
              <a:rPr lang="en-US" sz="2400" dirty="0" err="1"/>
              <a:t>polycarboxylate</a:t>
            </a:r>
            <a:r>
              <a:rPr lang="en-US" sz="2400" dirty="0"/>
              <a:t>, glass </a:t>
            </a:r>
            <a:r>
              <a:rPr lang="en-US" sz="2400" dirty="0" err="1"/>
              <a:t>ionomer</a:t>
            </a:r>
            <a:r>
              <a:rPr lang="en-US" sz="2400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Liners and bases in exposure areas should be applied without pressure.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Level to which a base is built should never compromise the desired tooth preparation depth, resulting in inadequate restorative material thickness.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="" xmlns:a16="http://schemas.microsoft.com/office/drawing/2014/main" id="{5205CE77-B52A-720E-87F2-CDDC028CC1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Varnish 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="" xmlns:a16="http://schemas.microsoft.com/office/drawing/2014/main" id="{8CADD75E-4CCE-3E2E-1EAB-B60ACAE90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/>
              <a:t>Tooth varnish is a solution liner, used to seal dentinal tubules &amp; was placed on all preparation walls for amalgam &amp; on dentinal walls of tooth preparation for cast gold, but was not used for composite. </a:t>
            </a:r>
          </a:p>
          <a:p>
            <a:pPr eaLnBrk="1" hangingPunct="1">
              <a:defRPr/>
            </a:pPr>
            <a:r>
              <a:rPr lang="en-US" sz="2400" dirty="0"/>
              <a:t>The varnish prevented penetration of materials into the dentin &amp; helped prevent </a:t>
            </a:r>
            <a:r>
              <a:rPr lang="en-US" sz="2400" dirty="0" err="1"/>
              <a:t>microleakage</a:t>
            </a:r>
            <a:r>
              <a:rPr lang="en-US" sz="2400" dirty="0"/>
              <a:t>.</a:t>
            </a:r>
          </a:p>
          <a:p>
            <a:pPr eaLnBrk="1" hangingPunct="1">
              <a:defRPr/>
            </a:pPr>
            <a:r>
              <a:rPr lang="en-US" sz="2400" dirty="0"/>
              <a:t>It also reduces postoperative sensitivity.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="" xmlns:a16="http://schemas.microsoft.com/office/drawing/2014/main" id="{3F87302C-8CF6-627F-567E-2B5CA947A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Secondary resistance and retention form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="" xmlns:a16="http://schemas.microsoft.com/office/drawing/2014/main" id="{7507A7F0-5C36-6FC9-C0CE-3BC467798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These are of two types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 1. Mechanical features – retention locks, grooves &amp;coves;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                                         groove extensions;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                                         skirts;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                                         beveled enamel margins;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                                         pins, slots, steps and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                                         </a:t>
            </a:r>
            <a:r>
              <a:rPr lang="en-US" sz="2400" dirty="0" err="1"/>
              <a:t>amalgampins</a:t>
            </a:r>
            <a:r>
              <a:rPr lang="en-US" sz="24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 2. Placement of Etchant, Primer, or Adhesive on prepared walls –            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                                         enamel wall etching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                                         dentin treatment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="" xmlns:a16="http://schemas.microsoft.com/office/drawing/2014/main" id="{2DF816AC-B098-571B-F2D6-6BA2487FC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Mechanical features 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="" xmlns:a16="http://schemas.microsoft.com/office/drawing/2014/main" id="{983D2693-ED2B-F08A-A3BA-DCF6CADBB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3200" y="17526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Retention locks, grooves, and coves- </a:t>
            </a:r>
            <a:r>
              <a:rPr lang="en-US" sz="2000" dirty="0"/>
              <a:t>vertically oriented retention locks and retention grooves are used to provide additional retention for proximal portions of some tooth preparations</a:t>
            </a:r>
          </a:p>
        </p:txBody>
      </p:sp>
      <p:pic>
        <p:nvPicPr>
          <p:cNvPr id="55300" name="Picture 4">
            <a:extLst>
              <a:ext uri="{FF2B5EF4-FFF2-40B4-BE49-F238E27FC236}">
                <a16:creationId xmlns="" xmlns:a16="http://schemas.microsoft.com/office/drawing/2014/main" id="{8579DD38-EACC-5785-D61E-53ECCC675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5715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="" xmlns:a16="http://schemas.microsoft.com/office/drawing/2014/main" id="{539748FA-B932-371B-8409-9EB7A597599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667000" y="1981200"/>
            <a:ext cx="7772400" cy="445928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000" dirty="0"/>
              <a:t>Horizontally oriented retention grooves are prepared in most classes III &amp; V preparation for amalgam &amp; in some root surface preparation for composite 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/>
              <a:t>     Groove for amalgam                     for composite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="" xmlns:a16="http://schemas.microsoft.com/office/drawing/2014/main" id="{E4EA3AE9-1BE2-9216-B0A9-96B5C8A1E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2514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>
            <a:extLst>
              <a:ext uri="{FF2B5EF4-FFF2-40B4-BE49-F238E27FC236}">
                <a16:creationId xmlns="" xmlns:a16="http://schemas.microsoft.com/office/drawing/2014/main" id="{609893A5-1D3F-D524-6B24-2EA877216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1"/>
            <a:ext cx="25908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="" xmlns:a16="http://schemas.microsoft.com/office/drawing/2014/main" id="{7F5F509A-1721-B012-01E5-E56655C648F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2017714"/>
            <a:ext cx="7772400" cy="4840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Retention coves are appropriately placed undercuts for the </a:t>
            </a:r>
            <a:r>
              <a:rPr lang="en-US" sz="2000" dirty="0" err="1"/>
              <a:t>incisal</a:t>
            </a:r>
            <a:r>
              <a:rPr lang="en-US" sz="2000" dirty="0"/>
              <a:t> retention of class III amalgams, </a:t>
            </a:r>
            <a:r>
              <a:rPr lang="en-US" sz="2000" dirty="0" err="1"/>
              <a:t>occlusal</a:t>
            </a:r>
            <a:r>
              <a:rPr lang="en-US" sz="2000" dirty="0"/>
              <a:t> portion of some amalgam restorations, some class V &amp; occasionally for facilitating the start of insertion of certain gold foil restoration.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/>
              <a:t>                          </a:t>
            </a:r>
            <a:r>
              <a:rPr lang="en-US" sz="2000" dirty="0" err="1"/>
              <a:t>Incisal</a:t>
            </a:r>
            <a:r>
              <a:rPr lang="en-US" sz="2000" dirty="0"/>
              <a:t> retention cove</a:t>
            </a:r>
          </a:p>
        </p:txBody>
      </p:sp>
      <p:pic>
        <p:nvPicPr>
          <p:cNvPr id="57347" name="Picture 3">
            <a:extLst>
              <a:ext uri="{FF2B5EF4-FFF2-40B4-BE49-F238E27FC236}">
                <a16:creationId xmlns="" xmlns:a16="http://schemas.microsoft.com/office/drawing/2014/main" id="{BD933F8E-F71C-6E5B-078E-9CB896949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3733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="" xmlns:a16="http://schemas.microsoft.com/office/drawing/2014/main" id="{17796DB6-C503-C193-A52F-C82422FD915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146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Groove extensions- </a:t>
            </a:r>
            <a:r>
              <a:rPr lang="en-US" sz="2400" dirty="0"/>
              <a:t>additional retention of the restorative material may be obtained by arbitrarily extending the preparation for molars onto the facial or lingual surface to include a facial or lingual groove.</a:t>
            </a:r>
          </a:p>
        </p:txBody>
      </p:sp>
      <p:pic>
        <p:nvPicPr>
          <p:cNvPr id="58371" name="Picture 3">
            <a:extLst>
              <a:ext uri="{FF2B5EF4-FFF2-40B4-BE49-F238E27FC236}">
                <a16:creationId xmlns="" xmlns:a16="http://schemas.microsoft.com/office/drawing/2014/main" id="{5AE02586-E0F7-3B7F-8885-E5F292CE7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4800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4E4C38-EB8E-6077-7361-A555F87F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Table of Content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CE6DBD9-F054-042C-7729-58AFC82B2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48200" y="6243638"/>
            <a:ext cx="2895600" cy="457200"/>
          </a:xfrm>
        </p:spPr>
        <p:txBody>
          <a:bodyPr/>
          <a:lstStyle/>
          <a:p>
            <a:pPr algn="ctr">
              <a:defRPr/>
            </a:pPr>
            <a:fld id="{50772E2D-0FF8-42CE-8612-BB1BC3C12F52}" type="slidenum">
              <a:rPr lang="en-US">
                <a:latin typeface="Arial" charset="0"/>
              </a:rPr>
              <a:pPr algn="ctr">
                <a:defRPr/>
              </a:pPr>
              <a:t>3</a:t>
            </a:fld>
            <a:endParaRPr lang="en-US">
              <a:latin typeface="Arial" charset="0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="" xmlns:a16="http://schemas.microsoft.com/office/drawing/2014/main" id="{794CD80D-4199-9437-49D2-2A4153C2E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219200"/>
            <a:ext cx="7620000" cy="5410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1800"/>
              <a:t>TOOTH PREPARATION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1800"/>
              <a:t>NEED FOR RESTORATION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1800"/>
              <a:t>OBJECTIVES OF TOOTH PREPARATION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1800"/>
              <a:t>EXTENT OF CARRIES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1800"/>
              <a:t>INFECTED DENTIN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1800"/>
              <a:t>AFFECTED DENTIN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1800"/>
              <a:t>TERMONOLOGIES OF TOOTH PREPARATION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1800"/>
              <a:t>TOOTH PREPARATION ANGLE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1800"/>
              <a:t>GV BLACK CLASSIFICATION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1800"/>
              <a:t>STAGES AND STEPS IN TOOTH PREPARATION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1800"/>
              <a:t>TECHNIQUES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1800"/>
              <a:t>OBJECTIVES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1800"/>
              <a:t>REFERENCES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IN" altLang="en-US"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="" xmlns:a16="http://schemas.microsoft.com/office/drawing/2014/main" id="{1581251F-E7B4-D4F0-25CC-811920E6F3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19812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Skirts- </a:t>
            </a:r>
            <a:r>
              <a:rPr lang="en-US" sz="2400" dirty="0"/>
              <a:t>skirts are preparation features used in cast gold restorations that extend the preparation around some, if not all, of the line angles of the tooth.</a:t>
            </a:r>
          </a:p>
        </p:txBody>
      </p:sp>
      <p:pic>
        <p:nvPicPr>
          <p:cNvPr id="59395" name="Picture 3">
            <a:extLst>
              <a:ext uri="{FF2B5EF4-FFF2-40B4-BE49-F238E27FC236}">
                <a16:creationId xmlns="" xmlns:a16="http://schemas.microsoft.com/office/drawing/2014/main" id="{304D6DBE-C464-9659-21F8-B230207F9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1"/>
            <a:ext cx="2286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="" xmlns:a16="http://schemas.microsoft.com/office/drawing/2014/main" id="{C78DFB41-8922-7FAB-BF49-6EAEDBACEDE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1981201"/>
            <a:ext cx="7772400" cy="415131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Beveled enamel margins</a:t>
            </a:r>
          </a:p>
          <a:p>
            <a:pPr eaLnBrk="1" hangingPunct="1">
              <a:defRPr/>
            </a:pPr>
            <a:r>
              <a:rPr lang="en-US" sz="2400" dirty="0"/>
              <a:t>Pins, slots, steps &amp; </a:t>
            </a:r>
            <a:r>
              <a:rPr lang="en-US" sz="2400" dirty="0" err="1"/>
              <a:t>amalgampins</a:t>
            </a:r>
            <a:r>
              <a:rPr lang="en-US" sz="2400" dirty="0"/>
              <a:t>-</a:t>
            </a:r>
            <a:r>
              <a:rPr lang="en-US" sz="2000" dirty="0"/>
              <a:t> the use of pins &amp; slots increases both retention &amp; resistance forms. </a:t>
            </a:r>
            <a:r>
              <a:rPr lang="en-US" sz="2000" dirty="0" err="1"/>
              <a:t>Amalgampins</a:t>
            </a:r>
            <a:r>
              <a:rPr lang="en-US" sz="2000" dirty="0"/>
              <a:t> &amp; steps also improve retention form, but not to the extent of pins or slots. </a:t>
            </a:r>
          </a:p>
        </p:txBody>
      </p:sp>
      <p:pic>
        <p:nvPicPr>
          <p:cNvPr id="60419" name="Picture 3">
            <a:extLst>
              <a:ext uri="{FF2B5EF4-FFF2-40B4-BE49-F238E27FC236}">
                <a16:creationId xmlns="" xmlns:a16="http://schemas.microsoft.com/office/drawing/2014/main" id="{DDB248CC-7FA6-C8DA-EB79-5A6DB3748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>
            <a:extLst>
              <a:ext uri="{FF2B5EF4-FFF2-40B4-BE49-F238E27FC236}">
                <a16:creationId xmlns="" xmlns:a16="http://schemas.microsoft.com/office/drawing/2014/main" id="{23FE3D80-9F2F-F8D3-FC6B-FDCBD492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3124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="" xmlns:a16="http://schemas.microsoft.com/office/drawing/2014/main" id="{18DAFD34-CE42-B3D2-3D3E-3B578D603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Placement of Etchant, Primer, or Adhesive on prepared walls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="" xmlns:a16="http://schemas.microsoft.com/office/drawing/2014/main" id="{35796580-3D93-3F4D-40A8-231D969A2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/>
              <a:t>Both enamel and dentin surfaces may be treated with etchants and/or primers for certain restorative procedures.</a:t>
            </a:r>
          </a:p>
          <a:p>
            <a:pPr eaLnBrk="1" hangingPunct="1">
              <a:defRPr/>
            </a:pPr>
            <a:r>
              <a:rPr lang="en-US" sz="2400" dirty="0"/>
              <a:t>Enamel wall etching- enamel walls are etched for bonded restorations that use porcelain, composite, or amalgam materials.</a:t>
            </a:r>
          </a:p>
          <a:p>
            <a:pPr eaLnBrk="1" hangingPunct="1">
              <a:defRPr/>
            </a:pPr>
            <a:r>
              <a:rPr lang="en-US" sz="2400" dirty="0"/>
              <a:t>Dentin treatment- for bonded porcelain, composite, or amalgam materials.</a:t>
            </a:r>
          </a:p>
          <a:p>
            <a:pPr eaLnBrk="1" hangingPunct="1"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="" xmlns:a16="http://schemas.microsoft.com/office/drawing/2014/main" id="{34710F78-6D59-5813-9F6D-5B313E9DE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0" y="1828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Definition – </a:t>
            </a:r>
            <a:r>
              <a:rPr lang="en-US" sz="2400" dirty="0"/>
              <a:t>finishing the preparation walls is the further development, when indicated, of a specific </a:t>
            </a:r>
            <a:r>
              <a:rPr lang="en-US" sz="2400" dirty="0" err="1"/>
              <a:t>cavosurface</a:t>
            </a:r>
            <a:r>
              <a:rPr lang="en-US" sz="2400" dirty="0"/>
              <a:t> design and degree of smoothness or roughness that produces the maximum effectiveness of the restorative material being used.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                </a:t>
            </a:r>
            <a:r>
              <a:rPr lang="en-US" sz="2000" dirty="0"/>
              <a:t>strongest enamel margin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="" xmlns:a16="http://schemas.microsoft.com/office/drawing/2014/main" id="{BA7C35AC-189B-45F9-F8AE-0A380BBBF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Procedures for finishing the external walls of the tooth preparation</a:t>
            </a:r>
          </a:p>
        </p:txBody>
      </p:sp>
      <p:pic>
        <p:nvPicPr>
          <p:cNvPr id="62468" name="Picture 4">
            <a:extLst>
              <a:ext uri="{FF2B5EF4-FFF2-40B4-BE49-F238E27FC236}">
                <a16:creationId xmlns="" xmlns:a16="http://schemas.microsoft.com/office/drawing/2014/main" id="{A152A5C3-098A-900E-0635-6F047A9D3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601"/>
            <a:ext cx="36576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="" xmlns:a16="http://schemas.microsoft.com/office/drawing/2014/main" id="{94235908-8738-22B7-5A73-382735842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Objectives 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="" xmlns:a16="http://schemas.microsoft.com/office/drawing/2014/main" id="{82A8B36F-1686-3990-E4B5-668BB5C7E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Create the best marginal seal possible between the restorative material and the tooth structure,</a:t>
            </a:r>
          </a:p>
          <a:p>
            <a:pPr eaLnBrk="1" hangingPunct="1">
              <a:defRPr/>
            </a:pPr>
            <a:r>
              <a:rPr lang="en-US" dirty="0"/>
              <a:t>Afford a smooth marginal junction, and</a:t>
            </a:r>
          </a:p>
          <a:p>
            <a:pPr eaLnBrk="1" hangingPunct="1">
              <a:defRPr/>
            </a:pPr>
            <a:r>
              <a:rPr lang="en-US" dirty="0"/>
              <a:t>Provide maximum strength of both the tooth and restorative material at and near the margin.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="" xmlns:a16="http://schemas.microsoft.com/office/drawing/2014/main" id="{40C62E36-18EA-2167-DA5C-8C90F6FCE1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667000" y="1981200"/>
            <a:ext cx="7772400" cy="44592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Factors to be considered </a:t>
            </a:r>
          </a:p>
          <a:p>
            <a:pPr eaLnBrk="1" hangingPunct="1">
              <a:defRPr/>
            </a:pPr>
            <a:r>
              <a:rPr lang="en-US" dirty="0"/>
              <a:t>The direction of enamel rods,</a:t>
            </a:r>
          </a:p>
          <a:p>
            <a:pPr eaLnBrk="1" hangingPunct="1">
              <a:defRPr/>
            </a:pPr>
            <a:r>
              <a:rPr lang="en-US" dirty="0"/>
              <a:t>The support of the enamel rods both at the DEJ and laterally,</a:t>
            </a:r>
          </a:p>
          <a:p>
            <a:pPr eaLnBrk="1" hangingPunct="1">
              <a:defRPr/>
            </a:pPr>
            <a:r>
              <a:rPr lang="en-US" dirty="0"/>
              <a:t>The type of restorative material to be placed in the preparation,</a:t>
            </a:r>
          </a:p>
          <a:p>
            <a:pPr eaLnBrk="1" hangingPunct="1">
              <a:defRPr/>
            </a:pPr>
            <a:r>
              <a:rPr lang="en-US" dirty="0"/>
              <a:t>The location of the margin, and</a:t>
            </a:r>
          </a:p>
          <a:p>
            <a:pPr eaLnBrk="1" hangingPunct="1">
              <a:defRPr/>
            </a:pPr>
            <a:r>
              <a:rPr lang="en-US" dirty="0"/>
              <a:t>The degree of smoothness or roughness desired.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="" xmlns:a16="http://schemas.microsoft.com/office/drawing/2014/main" id="{20EF1C17-7913-6708-945A-6F6476D04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Final procedures: cleaning, inspecting and sealing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="" xmlns:a16="http://schemas.microsoft.com/office/drawing/2014/main" id="{75A8751F-AF16-6FB4-63BC-FEEED22E5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3320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Final procedures in tooth preparation include the cleaning of the preparation, inspecting the preparation and applying a sealer when indicated.</a:t>
            </a:r>
          </a:p>
          <a:p>
            <a:pPr eaLnBrk="1" hangingPunct="1">
              <a:defRPr/>
            </a:pPr>
            <a:r>
              <a:rPr lang="en-US" sz="2400" dirty="0"/>
              <a:t>Includes removing all chips and loose debris etc</a:t>
            </a:r>
          </a:p>
          <a:p>
            <a:pPr eaLnBrk="1" hangingPunct="1">
              <a:defRPr/>
            </a:pPr>
            <a:r>
              <a:rPr lang="en-US" sz="2400" dirty="0"/>
              <a:t>Drying the preparation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5">
            <a:extLst>
              <a:ext uri="{FF2B5EF4-FFF2-40B4-BE49-F238E27FC236}">
                <a16:creationId xmlns="" xmlns:a16="http://schemas.microsoft.com/office/drawing/2014/main" id="{E179E21B-F49B-0D3D-B00A-1AB13AE20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1" y="381000"/>
            <a:ext cx="8545513" cy="1371600"/>
          </a:xfrm>
        </p:spPr>
        <p:txBody>
          <a:bodyPr/>
          <a:lstStyle/>
          <a:p>
            <a:r>
              <a:rPr lang="en-US" alt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MESSEGE/ FOR THE TOPIC COVERED (SUMMARY)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2A0B5E5-11D0-601F-BD01-658177BC2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48200" y="6243638"/>
            <a:ext cx="2895600" cy="457200"/>
          </a:xfrm>
        </p:spPr>
        <p:txBody>
          <a:bodyPr/>
          <a:lstStyle/>
          <a:p>
            <a:pPr algn="ctr">
              <a:defRPr/>
            </a:pPr>
            <a:fld id="{B932ED13-BF94-4715-97F1-7114F5C9A1A6}" type="slidenum">
              <a:rPr lang="en-US">
                <a:latin typeface="Arial" charset="0"/>
              </a:rPr>
              <a:pPr algn="ctr">
                <a:defRPr/>
              </a:pPr>
              <a:t>37</a:t>
            </a:fld>
            <a:endParaRPr lang="en-US"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B45B72-90D7-747C-541B-C7E5AA5A379C}"/>
              </a:ext>
            </a:extLst>
          </p:cNvPr>
          <p:cNvSpPr txBox="1"/>
          <p:nvPr/>
        </p:nvSpPr>
        <p:spPr>
          <a:xfrm>
            <a:off x="2057400" y="1981201"/>
            <a:ext cx="8212138" cy="5027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/>
              <a:t>A cavity preparation is determined by many factors and each time a cavity is to be restored each of these factors must be assessed.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/>
              <a:t>If the principles of cavity preparation are adhered to, the success of restoration increases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dirty="0"/>
              <a:t>The factors that should be considered before initiating a cavity preparation are as follows 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/>
              <a:t>Extent of carries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/>
              <a:t>Occlusion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/>
              <a:t>Pulpal involvement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/>
              <a:t>Esthetics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/>
              <a:t>Patients age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/>
              <a:t>Operational skills</a:t>
            </a:r>
            <a:endParaRPr lang="en-IN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BF145BB4-8AD3-1FBD-B18D-7FC45708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031875"/>
            <a:ext cx="7886700" cy="10937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Session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5035186-A613-A5EA-78DA-8DE252C31F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48200" y="6243638"/>
            <a:ext cx="2895600" cy="457200"/>
          </a:xfrm>
        </p:spPr>
        <p:txBody>
          <a:bodyPr/>
          <a:lstStyle/>
          <a:p>
            <a:pPr algn="ctr">
              <a:defRPr/>
            </a:pPr>
            <a:fld id="{B345C124-662C-486B-BEA9-77882C854DF1}" type="slidenum">
              <a:rPr lang="en-US">
                <a:latin typeface="Arial" charset="0"/>
              </a:rPr>
              <a:pPr algn="ctr">
                <a:defRPr/>
              </a:pPr>
              <a:t>38</a:t>
            </a:fld>
            <a:endParaRPr lang="en-US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8806" y="3207434"/>
            <a:ext cx="98051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</a:t>
            </a:r>
            <a:r>
              <a:rPr lang="en-US" sz="2400" dirty="0" smtClean="0"/>
              <a:t>1.What are the various  steps in cavity preparation?</a:t>
            </a:r>
          </a:p>
          <a:p>
            <a:pPr algn="ctr"/>
            <a:r>
              <a:rPr lang="en-US" sz="2400" dirty="0" smtClean="0"/>
              <a:t>2. Features of resistance and retention form?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842814-9AF8-C9F9-9FDD-FB1419684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dirty="0"/>
              <a:t> </a:t>
            </a:r>
            <a:br>
              <a:rPr lang="en-US" dirty="0"/>
            </a:b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THE BOOK WITH EDITION AND PAGE NUMBERS </a:t>
            </a:r>
            <a:b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ARTICLE ARE TO BE MENTIONED IF NEEDED</a:t>
            </a:r>
            <a:endParaRPr lang="en-US" sz="16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CB61836-124B-6E32-FC04-9DCA34C26A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48200" y="6243638"/>
            <a:ext cx="2895600" cy="457200"/>
          </a:xfrm>
        </p:spPr>
        <p:txBody>
          <a:bodyPr/>
          <a:lstStyle/>
          <a:p>
            <a:pPr algn="ctr">
              <a:defRPr/>
            </a:pPr>
            <a:fld id="{839F0526-1932-4674-B943-2CC599807838}" type="slidenum">
              <a:rPr lang="en-US">
                <a:latin typeface="Arial" charset="0"/>
              </a:rPr>
              <a:pPr algn="ctr">
                <a:defRPr/>
              </a:pPr>
              <a:t>39</a:t>
            </a:fld>
            <a:endParaRPr lang="en-US">
              <a:latin typeface="Arial" charset="0"/>
            </a:endParaRPr>
          </a:p>
        </p:txBody>
      </p:sp>
      <p:sp>
        <p:nvSpPr>
          <p:cNvPr id="67588" name="TextBox 4">
            <a:extLst>
              <a:ext uri="{FF2B5EF4-FFF2-40B4-BE49-F238E27FC236}">
                <a16:creationId xmlns="" xmlns:a16="http://schemas.microsoft.com/office/drawing/2014/main" id="{78A85565-FB71-11D4-EB49-A2529D761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524000"/>
            <a:ext cx="7620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1800"/>
              <a:t>ART AND SCIENCE OF OPERATIVE DENTISTRY 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1800"/>
              <a:t>CLINICAL OPERATIVE DENTISTRY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1800"/>
              <a:t>TEXTBOOK OF PRECLINICAL CONSERVATRIVE DENTISTRY </a:t>
            </a:r>
          </a:p>
          <a:p>
            <a:pPr>
              <a:lnSpc>
                <a:spcPct val="2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sz="1800"/>
              <a:t>PRINCIPLES AND PRACTICE OF OPERATIVE DENTISTRY</a:t>
            </a:r>
            <a:endParaRPr lang="en-IN" altLang="en-US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="" xmlns:a16="http://schemas.microsoft.com/office/drawing/2014/main" id="{43FAF8C0-9373-08B2-0B45-76B194ED4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Enameloplasty</a:t>
            </a:r>
            <a:r>
              <a:rPr lang="en-US" dirty="0"/>
              <a:t> 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="" xmlns:a16="http://schemas.microsoft.com/office/drawing/2014/main" id="{A5F1C9FD-6315-4863-1B95-110543B7A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/>
              <a:t>The procedure of reshaping the enamel surface with suitable rotary cutting instruments is termed </a:t>
            </a:r>
            <a:r>
              <a:rPr lang="en-US" sz="2400" dirty="0" err="1"/>
              <a:t>enameloplasty</a:t>
            </a:r>
            <a:r>
              <a:rPr lang="en-US" sz="2400" dirty="0"/>
              <a:t>. </a:t>
            </a:r>
          </a:p>
          <a:p>
            <a:pPr eaLnBrk="1" hangingPunct="1">
              <a:defRPr/>
            </a:pPr>
            <a:r>
              <a:rPr lang="en-US" sz="2400" dirty="0" err="1"/>
              <a:t>Enameloplasty</a:t>
            </a:r>
            <a:r>
              <a:rPr lang="en-US" sz="2400" dirty="0"/>
              <a:t> does not extend the outline form.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  <p:pic>
        <p:nvPicPr>
          <p:cNvPr id="32772" name="Picture 4">
            <a:extLst>
              <a:ext uri="{FF2B5EF4-FFF2-40B4-BE49-F238E27FC236}">
                <a16:creationId xmlns="" xmlns:a16="http://schemas.microsoft.com/office/drawing/2014/main" id="{47E5DACF-CB25-579C-7DED-B9935227A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79826"/>
            <a:ext cx="72390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="" xmlns:a16="http://schemas.microsoft.com/office/drawing/2014/main" id="{9B2C8316-C2D2-CECB-8B76-E8AA430ED4E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95600" y="2017713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          </a:t>
            </a:r>
            <a:r>
              <a:rPr lang="en-US" sz="4800" dirty="0"/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="" xmlns:a16="http://schemas.microsoft.com/office/drawing/2014/main" id="{498BB438-ACD9-4668-C10F-AEA80FEFA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93038" cy="1462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Primary Resistance Form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="" xmlns:a16="http://schemas.microsoft.com/office/drawing/2014/main" id="{6B7D45EA-7BB3-2C4D-F4C5-9CE1B4AB5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1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It  is  defined   as</a:t>
            </a:r>
            <a:r>
              <a:rPr lang="en-US" dirty="0"/>
              <a:t>   </a:t>
            </a:r>
            <a:r>
              <a:rPr lang="en-US" sz="2400" dirty="0"/>
              <a:t>that   shape   or   placement    of  the preparation of walls that best enable both the restoration and the tooth to withstand, without fracture,  </a:t>
            </a:r>
            <a:r>
              <a:rPr lang="en-US" sz="2400" dirty="0" err="1"/>
              <a:t>masticatory</a:t>
            </a:r>
            <a:r>
              <a:rPr lang="en-US" sz="2400" dirty="0"/>
              <a:t> forces delivered principally in the long axis of the tooth. 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="" xmlns:a16="http://schemas.microsoft.com/office/drawing/2014/main" id="{B9DDA226-84D5-F57C-9781-EE4CC30E4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="" xmlns:a16="http://schemas.microsoft.com/office/drawing/2014/main" id="{CB17BFD6-26AF-2291-1D03-269324B2E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Principles 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="" xmlns:a16="http://schemas.microsoft.com/office/drawing/2014/main" id="{F6DECDC9-9D6E-EC27-62BA-BDF2BFE4B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/>
              <a:t>To use the box shape with a relatively flat floor.</a:t>
            </a:r>
          </a:p>
          <a:p>
            <a:pPr eaLnBrk="1" hangingPunct="1">
              <a:defRPr/>
            </a:pPr>
            <a:r>
              <a:rPr lang="en-US" sz="2400" dirty="0"/>
              <a:t>To restrict the extension of the external walls.</a:t>
            </a:r>
          </a:p>
          <a:p>
            <a:pPr eaLnBrk="1" hangingPunct="1">
              <a:defRPr/>
            </a:pPr>
            <a:r>
              <a:rPr lang="en-US" sz="2400" dirty="0"/>
              <a:t>To have slight rounding of internal line angles.</a:t>
            </a:r>
          </a:p>
          <a:p>
            <a:pPr eaLnBrk="1" hangingPunct="1">
              <a:defRPr/>
            </a:pPr>
            <a:r>
              <a:rPr lang="en-US" sz="2400" dirty="0"/>
              <a:t>In extensive tooth preparations, to cap weak cusps and envelope or include enough of a weakened tooth within the restoration.</a:t>
            </a:r>
          </a:p>
          <a:p>
            <a:pPr eaLnBrk="1" hangingPunct="1">
              <a:defRPr/>
            </a:pPr>
            <a:r>
              <a:rPr lang="en-US" sz="2400" dirty="0"/>
              <a:t>To provide enough thickness of restorative material to prevent its fracture under load; and </a:t>
            </a:r>
          </a:p>
          <a:p>
            <a:pPr eaLnBrk="1" hangingPunct="1">
              <a:defRPr/>
            </a:pPr>
            <a:r>
              <a:rPr lang="en-US" sz="2400" dirty="0"/>
              <a:t>To bond the material to tooth structure when appropriate.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="" xmlns:a16="http://schemas.microsoft.com/office/drawing/2014/main" id="{90422E8F-0F48-F29D-178D-8BBE2C347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Features 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="" xmlns:a16="http://schemas.microsoft.com/office/drawing/2014/main" id="{232FCDC3-CC24-57E4-3063-F69EB852C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/>
              <a:t>Relatively flat floors</a:t>
            </a:r>
          </a:p>
          <a:p>
            <a:pPr eaLnBrk="1" hangingPunct="1">
              <a:defRPr/>
            </a:pPr>
            <a:r>
              <a:rPr lang="en-US" sz="2400" dirty="0"/>
              <a:t>Box shape</a:t>
            </a:r>
          </a:p>
          <a:p>
            <a:pPr eaLnBrk="1" hangingPunct="1">
              <a:defRPr/>
            </a:pPr>
            <a:r>
              <a:rPr lang="en-US" sz="2400" dirty="0"/>
              <a:t>Inclusion of weakened tooth structure</a:t>
            </a:r>
          </a:p>
          <a:p>
            <a:pPr eaLnBrk="1" hangingPunct="1">
              <a:defRPr/>
            </a:pPr>
            <a:r>
              <a:rPr lang="en-US" sz="2400" dirty="0"/>
              <a:t>Preservation of cusps and marginal ridges</a:t>
            </a:r>
          </a:p>
          <a:p>
            <a:pPr eaLnBrk="1" hangingPunct="1">
              <a:defRPr/>
            </a:pPr>
            <a:r>
              <a:rPr lang="en-US" sz="2400" dirty="0"/>
              <a:t>Adequate thickness of restorative material </a:t>
            </a:r>
          </a:p>
          <a:p>
            <a:pPr eaLnBrk="1" hangingPunct="1">
              <a:defRPr/>
            </a:pPr>
            <a:r>
              <a:rPr lang="en-US" sz="2400" dirty="0"/>
              <a:t>Reduction of cusps for capping when indicated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="" xmlns:a16="http://schemas.microsoft.com/office/drawing/2014/main" id="{FE7F7FFB-B82A-A6D6-5403-1A03679D972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95600" y="2017713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Rounded internal line angles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6867" name="Picture 3">
            <a:extLst>
              <a:ext uri="{FF2B5EF4-FFF2-40B4-BE49-F238E27FC236}">
                <a16:creationId xmlns="" xmlns:a16="http://schemas.microsoft.com/office/drawing/2014/main" id="{8CE499C2-58C8-9643-1893-2ABD3E240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6096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="" xmlns:a16="http://schemas.microsoft.com/office/drawing/2014/main" id="{BAFE8C67-9069-3091-FBE9-DBCC0942B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Primary Retention Form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="" xmlns:a16="http://schemas.microsoft.com/office/drawing/2014/main" id="{9A6C1B99-CC06-FAF3-CE57-B1CCCA060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It is that shape or form of the conventional preparation that resists displacement or removal of the restoration from tipping or lifting forces.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           For amalgam                      For inlay          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000" dirty="0"/>
          </a:p>
        </p:txBody>
      </p:sp>
      <p:pic>
        <p:nvPicPr>
          <p:cNvPr id="37892" name="Picture 4">
            <a:extLst>
              <a:ext uri="{FF2B5EF4-FFF2-40B4-BE49-F238E27FC236}">
                <a16:creationId xmlns="" xmlns:a16="http://schemas.microsoft.com/office/drawing/2014/main" id="{31BD0855-F8BE-E2C4-A74B-A3CDC4441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1"/>
            <a:ext cx="59436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1894</Words>
  <Application>Microsoft Office PowerPoint</Application>
  <PresentationFormat>Custom</PresentationFormat>
  <Paragraphs>230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Specific learning Objectives </vt:lpstr>
      <vt:lpstr>Table of Content </vt:lpstr>
      <vt:lpstr>Enameloplasty </vt:lpstr>
      <vt:lpstr>Primary Resistance Form</vt:lpstr>
      <vt:lpstr>Principles </vt:lpstr>
      <vt:lpstr>Features </vt:lpstr>
      <vt:lpstr>Slide 8</vt:lpstr>
      <vt:lpstr>Primary Retention Form</vt:lpstr>
      <vt:lpstr>Principles </vt:lpstr>
      <vt:lpstr>Slide 11</vt:lpstr>
      <vt:lpstr>Slide 12</vt:lpstr>
      <vt:lpstr>Convenience Form</vt:lpstr>
      <vt:lpstr>Final tooth preparation stage </vt:lpstr>
      <vt:lpstr>Slide 15</vt:lpstr>
      <vt:lpstr>Any remaining old restorative material should be removed if any of the following conditions are present</vt:lpstr>
      <vt:lpstr>Techniques </vt:lpstr>
      <vt:lpstr>Slide 18</vt:lpstr>
      <vt:lpstr>Pulp protection, if indicated</vt:lpstr>
      <vt:lpstr>Slide 20</vt:lpstr>
      <vt:lpstr>Slide 21</vt:lpstr>
      <vt:lpstr>Liners</vt:lpstr>
      <vt:lpstr>Bases</vt:lpstr>
      <vt:lpstr>Varnish </vt:lpstr>
      <vt:lpstr>Secondary resistance and retention form</vt:lpstr>
      <vt:lpstr>Mechanical features </vt:lpstr>
      <vt:lpstr>Slide 27</vt:lpstr>
      <vt:lpstr>Slide 28</vt:lpstr>
      <vt:lpstr>Slide 29</vt:lpstr>
      <vt:lpstr>Slide 30</vt:lpstr>
      <vt:lpstr>Slide 31</vt:lpstr>
      <vt:lpstr>Placement of Etchant, Primer, or Adhesive on prepared walls</vt:lpstr>
      <vt:lpstr>Procedures for finishing the external walls of the tooth preparation</vt:lpstr>
      <vt:lpstr>Objectives </vt:lpstr>
      <vt:lpstr>Slide 35</vt:lpstr>
      <vt:lpstr>Final procedures: cleaning, inspecting and sealing</vt:lpstr>
      <vt:lpstr>TAKE HOME MESSEGE/ FOR THE TOPIC COVERED (SUMMARY)  </vt:lpstr>
      <vt:lpstr>Question &amp; Answer Session </vt:lpstr>
      <vt:lpstr>REFERENCES  NAME OF THE BOOK WITH EDITION AND PAGE NUMBERS   ARTICLE ARE TO BE MENTIONED IF NEEDED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ahmed ali Khan</dc:creator>
  <cp:lastModifiedBy>test</cp:lastModifiedBy>
  <cp:revision>3</cp:revision>
  <dcterms:created xsi:type="dcterms:W3CDTF">2023-03-14T06:20:04Z</dcterms:created>
  <dcterms:modified xsi:type="dcterms:W3CDTF">2023-04-18T06:33:24Z</dcterms:modified>
</cp:coreProperties>
</file>